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859" r:id="rId3"/>
    <p:sldId id="1018" r:id="rId4"/>
    <p:sldId id="1039" r:id="rId5"/>
    <p:sldId id="1040" r:id="rId6"/>
    <p:sldId id="1017" r:id="rId7"/>
    <p:sldId id="1038" r:id="rId8"/>
    <p:sldId id="1041" r:id="rId9"/>
    <p:sldId id="1042" r:id="rId10"/>
    <p:sldId id="1043" r:id="rId11"/>
    <p:sldId id="1044" r:id="rId12"/>
    <p:sldId id="1019" r:id="rId13"/>
    <p:sldId id="1020" r:id="rId14"/>
    <p:sldId id="1021" r:id="rId15"/>
    <p:sldId id="1024" r:id="rId16"/>
    <p:sldId id="1025" r:id="rId17"/>
    <p:sldId id="1026" r:id="rId18"/>
    <p:sldId id="1027" r:id="rId19"/>
    <p:sldId id="1032" r:id="rId20"/>
    <p:sldId id="1033" r:id="rId21"/>
    <p:sldId id="1045" r:id="rId22"/>
    <p:sldId id="1046" r:id="rId23"/>
    <p:sldId id="1034" r:id="rId24"/>
    <p:sldId id="1036" r:id="rId25"/>
    <p:sldId id="1037" r:id="rId26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高中语文 必修 上册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268760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第二单元  实用性阅读与交流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2472703"/>
            <a:ext cx="11523345" cy="3138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lain" startAt="4"/>
            </a:pPr>
            <a:r>
              <a:rPr lang="zh-CN" altLang="en-US" sz="44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喜</a:t>
            </a:r>
            <a:r>
              <a:rPr lang="zh-CN" altLang="en-US" sz="44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看稻菽千重浪</a:t>
            </a:r>
            <a:r>
              <a:rPr lang="en-US" altLang="zh-CN" sz="44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en-US" sz="44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记首届国家</a:t>
            </a:r>
            <a:r>
              <a:rPr lang="zh-CN" altLang="en-US" sz="44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最高</a:t>
            </a:r>
            <a:endParaRPr lang="en-US" altLang="zh-CN" sz="4400" b="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1166495" algn="l"/>
              </a:tabLst>
            </a:pPr>
            <a:r>
              <a:rPr lang="en-US" altLang="zh-CN" sz="44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	</a:t>
            </a:r>
            <a:r>
              <a:rPr lang="zh-CN" altLang="en-US" sz="44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科技</a:t>
            </a:r>
            <a:r>
              <a:rPr lang="zh-CN" altLang="en-US" sz="44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奖获得者</a:t>
            </a:r>
            <a:r>
              <a:rPr lang="zh-CN" altLang="en-US" sz="44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袁隆平</a:t>
            </a:r>
            <a:endParaRPr lang="en-US" altLang="zh-CN" sz="4400" b="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4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*心有一团火</a:t>
            </a:r>
            <a:r>
              <a:rPr lang="zh-CN" altLang="en-US" sz="4400" b="0" dirty="0">
                <a:solidFill>
                  <a:srgbClr val="000000"/>
                </a:solidFill>
                <a:latin typeface="宋体" panose="02010600030101010101" pitchFamily="2" charset="-122"/>
                <a:cs typeface="微软雅黑" panose="020B0503020204020204" pitchFamily="34" charset="-122"/>
              </a:rPr>
              <a:t>，</a:t>
            </a:r>
            <a:r>
              <a:rPr lang="zh-CN" altLang="en-US" sz="44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温暖众人心　*</a:t>
            </a:r>
            <a:r>
              <a:rPr lang="zh-CN" altLang="en-US" sz="4400" b="0" dirty="0">
                <a:solidFill>
                  <a:srgbClr val="000000"/>
                </a:solidFill>
                <a:latin typeface="宋体" panose="02010600030101010101" pitchFamily="2" charset="-122"/>
                <a:cs typeface="微软雅黑" panose="020B0503020204020204" pitchFamily="34" charset="-122"/>
              </a:rPr>
              <a:t>“</a:t>
            </a:r>
            <a:r>
              <a:rPr lang="zh-CN" altLang="en-US" sz="44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探界者</a:t>
            </a:r>
            <a:r>
              <a:rPr lang="zh-CN" altLang="en-US" sz="4400" b="0" dirty="0">
                <a:solidFill>
                  <a:srgbClr val="000000"/>
                </a:solidFill>
                <a:latin typeface="宋体" panose="02010600030101010101" pitchFamily="2" charset="-122"/>
                <a:cs typeface="微软雅黑" panose="020B0503020204020204" pitchFamily="34" charset="-122"/>
              </a:rPr>
              <a:t>”</a:t>
            </a:r>
            <a:r>
              <a:rPr lang="zh-CN" altLang="en-US" sz="44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钟扬</a:t>
            </a:r>
            <a:endParaRPr lang="zh-CN" altLang="en-US" sz="44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3992" y="877971"/>
            <a:ext cx="1278726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字当头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义无反顾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。新时代新发展阶段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面对前所未有的机遇和挑战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控告申诉检察工作必有可为、必须作为。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人云亦云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亦步亦趋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都有缺乏主见的意思。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搞科学研究不敢想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不敢干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不敢越雷池一步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怎么能有重大突破呢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队长说话做事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雷厉风行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毫不拖泥带水。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这部电视剧情节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跌宕起伏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扣人心弦。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0581"/>
            <a:ext cx="11485848" cy="390023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《喜看稻菽千重浪</a:t>
            </a:r>
            <a:r>
              <a:rPr lang="en-US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记首届国家最高科技奖获得者袁隆平》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日，袁隆平获得首届国家最高科技奖。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日，《科技日报》记者沈英甲发表人物通讯《喜看稻菽千重浪》。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《心有一团火，温暖众人心》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火热的社会主义建设和改革开放的伟大实践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中，一批又一批先进模范人物涌现出来。在平凡的售货员岗位上，张秉贵成为我国商业战线上的一面旗帜，被誉为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燕京第九景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相关链接.EPS" descr="id:2147488604;FounderCES"/>
          <p:cNvPicPr/>
          <p:nvPr/>
        </p:nvPicPr>
        <p:blipFill>
          <a:blip r:embed="rId1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1736" y="764704"/>
            <a:ext cx="2015490" cy="38862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531737" y="1394670"/>
            <a:ext cx="1460162" cy="461665"/>
            <a:chOff x="345811" y="1394670"/>
            <a:chExt cx="1460162" cy="461665"/>
          </a:xfrm>
        </p:grpSpPr>
        <p:pic>
          <p:nvPicPr>
            <p:cNvPr id="4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探界者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钟扬》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为了践行社会主义核心价值观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爱国、敬业、诚信、友善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，弘扬先进模范人物的崇高精神，寻找引领时代发展，对人们的思想和行为产生巨大而深远影响的值得学习、尊敬和传颂的人物，中国青年报社的记者叶雨婷捕捉到了钟扬的先进事迹，于是写下了这篇新闻。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07831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 物 通 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3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人物通讯是通讯的一种。它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以写人为主，专门介绍人物的典型事迹、成长过程和精神面貌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，可以写人物的一生，也可以写人物生活中的片段；可以写一个人，也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可以在统一的主题下写一组人。人物通讯具备一般通讯的一切特点，简要归纳如下。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真实性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要求写真人真事。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典型性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要求选择现实生活中具有典型意义的材料加以报道。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新闻性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及时发现生活中出现的新事物，进行有针对性的报道。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生动性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结构、表现手法可以灵活多样。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评论性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评论贵在以情感人，情在理中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31736" y="836712"/>
            <a:ext cx="1460162" cy="461665"/>
            <a:chOff x="345811" y="1394670"/>
            <a:chExt cx="1460162" cy="461665"/>
          </a:xfrm>
        </p:grpSpPr>
        <p:pic>
          <p:nvPicPr>
            <p:cNvPr id="7" name="BS23A.EPS" descr="id:2147488611;FounderCES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文体知识</a:t>
              </a:r>
              <a:endParaRPr lang="zh-CN" altLang="en-US" dirty="0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信息类文本阅读之分析材料</a:t>
            </a:r>
            <a:r>
              <a:rPr lang="zh-CN" altLang="zh-CN" b="1" dirty="0" smtClean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侧重点</a:t>
            </a:r>
            <a:endParaRPr lang="en-US" altLang="zh-CN" b="1" dirty="0" smtClean="0">
              <a:solidFill>
                <a:srgbClr val="EB6262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高考戳考点.EPS" descr="id:214748862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22846" y="755826"/>
            <a:ext cx="4744720" cy="485775"/>
          </a:xfrm>
          <a:prstGeom prst="rect">
            <a:avLst/>
          </a:prstGeom>
        </p:spPr>
      </p:pic>
      <p:pic>
        <p:nvPicPr>
          <p:cNvPr id="5" name="分析.EPS" descr="id:214748863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2050048"/>
            <a:ext cx="2015490" cy="370840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43711" y="2585432"/>
          <a:ext cx="11502992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575031"/>
                <a:gridCol w="9927961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思维发展与提升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indent="66992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信息类阅读材料都是关于同一话题的非连续性材料，它们既各有侧重，又密切关联。可以说把握住了这种联系，就可以把握住每则材料的主要内容和观点倾向。这类题型的命题角度一般是针对同一话题的不同方面进行比较，从中发现观察视角、观点态度、表达方式的不同或内容的侧重点等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4567" y="1268760"/>
          <a:ext cx="11521280" cy="2103259"/>
        </p:xfrm>
        <a:graphic>
          <a:graphicData uri="http://schemas.openxmlformats.org/drawingml/2006/table">
            <a:tbl>
              <a:tblPr firstRow="1" firstCol="1" bandRow="1"/>
              <a:tblGrid>
                <a:gridCol w="1008111"/>
                <a:gridCol w="10513169"/>
              </a:tblGrid>
              <a:tr h="210325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常见设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问方式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材料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和材料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关于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✕✕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的表述有哪些异同？请概括说明。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试比较材料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和材料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，简要说明二者的侧重点有什么不同。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材料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和材料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都主张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，但理由各有不同。请说说它们各自的理由。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7546"/>
            <a:ext cx="11485848" cy="445423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比较材料侧重点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三步骤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审准题干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找出比较点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凡是比较，必须有比较点，而比较点往往藏在题干中。答题的第一步就是准确找出比较点。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读材料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理层次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比较点，确定筛选、概括的范围并精读、深析有关文字。比较点其实就是确定文字的依据，把它带入不同文本中，只要与它有关的文字就是答题的范围。找出答题范围并判断、深析，分清层次，即可确定关键词语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3.EPS" descr="id:214748864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42748" y="755651"/>
            <a:ext cx="2015490" cy="37084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提取要点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加工答案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提取要点一般有两种方法：一为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摘取法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，即摘取、加工文中的关键词语；一为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提取法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，即独立概括文意。两种方法要结合使用。组织答案时必须根据要求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深加工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，使之符合要求。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材料侧重点、角度的异同是常比较的内容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。对此，只要弄清各自材料的关键词语和层次，最后两相比较即可。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52713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《喜看稻菽千重浪》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信息类阅读拓展提优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P25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1XBS5.EPS" descr="id:214748865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42748" y="3669882"/>
            <a:ext cx="2015490" cy="370840"/>
          </a:xfrm>
          <a:prstGeom prst="rect">
            <a:avLst/>
          </a:prstGeom>
        </p:spPr>
      </p:pic>
      <p:pic>
        <p:nvPicPr>
          <p:cNvPr id="5" name="手指.EPS" descr="id:21474886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06267" y="3732837"/>
            <a:ext cx="601648" cy="26174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EB626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我毕生的追求就是让所有人远离饥饿。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袁隆平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荣誉是对我们成绩的肯定，但我们不能躺在功劳簿上。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袁隆平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只要是大方向是对的，不是死胡同，你只要坚持下去，就会达到光明的彼岸的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袁隆平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一个人哪能事事如意？不过，我们售货员一进柜台，就要像解放军战士进入战斗岗位那样，把自己的事情放一边，全神贯注地去为人民服务。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张秉贵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养成记.EPS" descr="id:214748866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759359" y="755651"/>
            <a:ext cx="4671695" cy="485775"/>
          </a:xfrm>
          <a:prstGeom prst="rect">
            <a:avLst/>
          </a:prstGeom>
        </p:spPr>
      </p:pic>
      <p:pic>
        <p:nvPicPr>
          <p:cNvPr id="4" name="21XBS8.EPS" descr="id:21474886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1349821"/>
            <a:ext cx="2015490" cy="37084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售货员要用全心全意为人民服务的一团火，来温暖人民群众，使他们不仅在商店里感到热乎乎的，回到家里热乎乎的，走上工作岗位还要热乎乎的，激发出更大的革命干劲儿，投入社会主义建设，这才算我们对革命事业有了一点儿贡献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张秉贵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不是杰出者才做梦，而是善梦者才杰出。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钟扬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我想为祖国每个民族都培养一个植物学博士。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钟扬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任何生命都有结束的一天，但我毫不畏惧，因为我的学生会将科学探索之路延续，而我们所采集的种子也许会在几百年后的某一天生根发芽，到那时不知会完成多少人的梦想。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钟扬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3959" y="1412548"/>
            <a:ext cx="11521887" cy="432070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BDFEB"/>
              </a:clrFrom>
              <a:clrTo>
                <a:srgbClr val="FBDFE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59613" y="806843"/>
            <a:ext cx="5071186" cy="401317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7847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200" b="1" dirty="0">
                <a:solidFill>
                  <a:srgbClr val="EB626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b="1" dirty="0">
                <a:solidFill>
                  <a:srgbClr val="EB626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名家故事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 sz="2200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共和国勋章</a:t>
            </a:r>
            <a:r>
              <a:rPr lang="en-US" altLang="zh-CN" sz="2200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获得者袁隆平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1953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年从西南农学院毕业后，袁隆平被分配到湖南安江农校工作。他说：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当时看到农村的贫穷落后，我是有点雄心壮志的，立志要改造农村，为农民做点实事。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袁隆平从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1960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年开始进行水稻种植试验，从此为解决粮食增产问题持续奋斗了半个多世纪。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1966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年，袁降平正式提出培育水稻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三系法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，由此拉开中国杂交水稻研究的序幕。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1973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年，我国籼型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三系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杂交水稻配套成功。此后，杂交水稻先在湖南推广、后在中国遍地开花结果，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1996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年，袁隆平领导的科研团队通过形态改良和杂种优势利用，成功攻破水稻超高产育种难题，不断刷新亩产产量纪录。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2019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年，超级稻计划的五期目标已经全部完成。袁隆平因其卓越贡献，获得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2019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共和国勋章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。袁老的两个梦想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禾下乘凉梦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杂交水稻覆盖全球梦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激励着后来的科技工作者继续奋斗。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2294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钟扬：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我不一定能看到，但可以造福</a:t>
            </a:r>
            <a:r>
              <a:rPr lang="en-US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年后的人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月，课题组用卡车从广东珠海运回了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红树幼苗，两三天后，它们在上海南汇临港生了根。可因为缺乏经验，第一年越冬，红树林在受冻之余又遭到野兔啃食。钟扬十分痛心。重整旗鼓，钟扬请来了海南东寨港国家级自然保护区负责人。这一次，幼苗顺利成活！更让钟扬团队惊喜的是，第一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死去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的红树植物竟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年，当初引种的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种红树植物已成活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种，钟扬和团队创造了一个奇迹：在北半球纬度更高的地区，成功实现人工栽种红树林！这个冬天，在－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的寒风中，那把上海当家的红树林傲然挺立，还繁衍出第三代幼苗；那泛着盐碱、死气沉沉的滩涂也变了模样，就在红树植物根旁，蝌蚪和田螺安然生长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钟扬说：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繁盛的红树林是献给未来上海的礼物，我不一定能看到，但可以造福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年后的人。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3610"/>
            <a:ext cx="11485848" cy="459856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sz="2200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袁隆平：心灵富豪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曾让中国刮起一场浩大的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绿色旋风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袁隆平，几十年来默默地为农业科研领域作出了伟大贡献。袁隆平能从一名农校普通教师跻身于科研界，是因为他那为人民、为国家、为社会谋幸福的理想，是因为他那份追求不已的坚忍。研究杂交水稻的过程，是交织着无数次失败和希望重生的艰难历程，他始终不言放弃，愈挫愈勇。是他那份坚忍让他对杂交水稻的研究充满希望，也让他最终成为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杂交水稻之父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袁隆平院士对科研工作的不懈追求，带来的是水稻产量的飞跃。也正是这种愈挫愈勇、追求不止的精神使他成为真正的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心灵富豪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坚忍</a:t>
            </a:r>
            <a:r>
              <a:rPr lang="en-US" altLang="zh-CN" sz="22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追求不止</a:t>
            </a:r>
            <a:r>
              <a:rPr lang="en-US" altLang="zh-CN" sz="22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理想</a:t>
            </a:r>
            <a:r>
              <a:rPr lang="en-US" altLang="zh-CN" sz="22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价值观</a:t>
            </a:r>
            <a:r>
              <a:rPr lang="en-US" altLang="zh-CN" sz="22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sz="22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200" b="1" dirty="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素材运用.EPS" descr="id:214748868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03455" y="752492"/>
            <a:ext cx="2015490" cy="38862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03455" y="1248196"/>
            <a:ext cx="1211580" cy="461665"/>
            <a:chOff x="342748" y="1248196"/>
            <a:chExt cx="1211580" cy="461665"/>
          </a:xfrm>
        </p:grpSpPr>
        <p:pic>
          <p:nvPicPr>
            <p:cNvPr id="7" name="BS25.EPS" descr="id:214748868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2748" y="1277813"/>
              <a:ext cx="1211580" cy="39560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342748" y="124819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素材一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1562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张秉贵：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一团火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精神光耀神州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北京百货大楼门前广场处，矗立着一尊半身铜像，那就是北京百货大楼的普通售货员张秉贵。铜像下面的黑色花岗石基座上镌刻着陈云同志的题词：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一团火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精神光耀神州。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岁的张秉贵来到这里当售货员。他把小小的柜台视作展示北京乃至中国形象的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大舞台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，通过刻苦钻研练就了售货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一抓准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和算账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一口清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技艺，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多年接待顾客近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万人次，没跟人红过一次脸、吵过一次嘴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88009" y="827659"/>
            <a:ext cx="1211580" cy="461665"/>
            <a:chOff x="342748" y="1248196"/>
            <a:chExt cx="1211580" cy="461665"/>
          </a:xfrm>
        </p:grpSpPr>
        <p:pic>
          <p:nvPicPr>
            <p:cNvPr id="4" name="BS25.EPS" descr="id:2147488689;FounderCES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342748" y="1277813"/>
              <a:ext cx="1211580" cy="39560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42748" y="124819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r>
                <a:rPr lang="zh-CN" altLang="en-US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二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张秉贵对岗位热爱敬重，对工作着迷痴情，对事业执着坚守。在革命、建设和改革的各个历史时期，他作为劳动模范爱岗敬业、争创一流的精神特质一脉相承，有着跨越时空、历久弥新的恒久价值与独特魅力。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爱岗敬业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平凡中见精神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劳模精神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48819" y="925050"/>
            <a:ext cx="10507027" cy="488021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07" y="3068960"/>
            <a:ext cx="1523595" cy="147591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447" y="4509120"/>
            <a:ext cx="1320367" cy="162042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482"/>
          <a:stretch>
            <a:fillRect/>
          </a:stretch>
        </p:blipFill>
        <p:spPr>
          <a:xfrm>
            <a:off x="2278782" y="1196752"/>
            <a:ext cx="9577064" cy="42379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4479" y="1035318"/>
            <a:ext cx="1320367" cy="39629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447" y="1187718"/>
            <a:ext cx="1320367" cy="40532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3478" y="4094489"/>
            <a:ext cx="3096344" cy="1357585"/>
          </a:xfrm>
          <a:prstGeom prst="rect">
            <a:avLst/>
          </a:prstGeom>
        </p:spPr>
      </p:pic>
      <p:sp>
        <p:nvSpPr>
          <p:cNvPr id="6" name="左中括号 5"/>
          <p:cNvSpPr/>
          <p:nvPr/>
        </p:nvSpPr>
        <p:spPr>
          <a:xfrm>
            <a:off x="1983449" y="1726105"/>
            <a:ext cx="304042" cy="1685477"/>
          </a:xfrm>
          <a:prstGeom prst="leftBracket">
            <a:avLst/>
          </a:prstGeom>
          <a:ln w="19050">
            <a:solidFill>
              <a:srgbClr val="F6BC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左中括号 6"/>
          <p:cNvSpPr/>
          <p:nvPr/>
        </p:nvSpPr>
        <p:spPr>
          <a:xfrm>
            <a:off x="1990750" y="3408417"/>
            <a:ext cx="304042" cy="1460744"/>
          </a:xfrm>
          <a:prstGeom prst="leftBracket">
            <a:avLst/>
          </a:prstGeom>
          <a:ln w="19050">
            <a:solidFill>
              <a:srgbClr val="F6BC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601156"/>
            <a:ext cx="1523595" cy="147591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2964" y="3970228"/>
            <a:ext cx="260354" cy="40532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3331" y="4661845"/>
            <a:ext cx="1017165" cy="41691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4939" y="4100225"/>
            <a:ext cx="1017165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成语辨析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3AB54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刻骨铭心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没齿不忘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刻骨铭心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：刻在骨头上或心上，形容感念很深，永远不忘。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没齿不忘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：终身不能忘记。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难以忘记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刻骨铭心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可以表示教训或感情极深、永难忘却，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没齿不忘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一般用来表示感念恩情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教材晒清单.EPS" descr="id:2147488590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9794" y="764704"/>
            <a:ext cx="5035692" cy="484818"/>
          </a:xfrm>
          <a:prstGeom prst="rect">
            <a:avLst/>
          </a:prstGeom>
        </p:spPr>
      </p:pic>
      <p:pic>
        <p:nvPicPr>
          <p:cNvPr id="4" name="21XBS1.EPS" descr="id:214748859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911" y="1329398"/>
            <a:ext cx="2016224" cy="37141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3992" y="882593"/>
            <a:ext cx="1278726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他做了一个短视频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记录了这段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刻骨铭心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的友谊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以表达自己最衷心的感谢。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承蒙先生的照顾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您的恩情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鄙人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没齿不忘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3992" y="4731567"/>
            <a:ext cx="1278726" cy="41691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3331" y="3630580"/>
            <a:ext cx="1017165" cy="4169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4939" y="3086378"/>
            <a:ext cx="1017165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3AB54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不约而同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异曲同工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不约而同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：没有事先商量而彼此见解或行动一致。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异曲同工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：不同的曲调演得同样好，比喻不同的人的辞章或言论同样精彩，或者不同的做法收到同样好的效果。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不同的行动、想法在某种程度上达到了相似或一致的结果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不约而同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侧重于多方的行为或思考在没有提前商量的情况下达到了一致，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异曲同工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侧重于用不同的事物或方法达到了相似的效果。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我们难以抑制自己的高兴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不约而同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地大喊起来。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这两篇文章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尽管风格截然不同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但在表达技巧上却有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异曲同工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之妙。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3992" y="877971"/>
            <a:ext cx="1278726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高考链接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2021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天津卷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孔子在河边叹息说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逝者如斯夫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不舍昼夜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后代的诗人也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不约而同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异曲同工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地用滔滔东流的河水来比喻时间。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这里是说在用流水比喻时间这一想法上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孔子与后代的诗人完全一致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不约而同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词语积累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EE3E3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义无反顾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在道义上只有勇往直前，绝对不能退缩回头。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E3E3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亦步亦趋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比喻自己没有主张，或为了讨好，每件事都效仿或依从别人，跟着人家行事。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EE3E3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不敢越雷池一步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比喻做事谨慎或保守，不敢超越原来的规定或限度。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EE3E3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雷厉风行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像雷一样猛烈，像风一样快，形容执行政策法令等严格而迅速。也泛指做事情声势大而行动快。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pc="-100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spc="-100" dirty="0">
                <a:solidFill>
                  <a:srgbClr val="EE3E3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pc="-100" dirty="0">
                <a:solidFill>
                  <a:srgbClr val="EE3E3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跌宕起伏</a:t>
            </a:r>
            <a:r>
              <a:rPr lang="zh-CN" altLang="zh-CN" b="1" spc="-100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形容事物多变，不稳定，也比喻音乐音调忽高忽低和故事情节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的曲折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3897</Words>
  <Application>WPS 演示</Application>
  <PresentationFormat>自定义</PresentationFormat>
  <Paragraphs>124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Arial Unicode MS</vt:lpstr>
      <vt:lpstr>Calibri</vt:lpstr>
      <vt:lpstr>Segoe UI Symbol</vt:lpstr>
      <vt:lpstr>仿宋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润无声</cp:lastModifiedBy>
  <cp:revision>384</cp:revision>
  <dcterms:created xsi:type="dcterms:W3CDTF">2020-11-06T05:24:00Z</dcterms:created>
  <dcterms:modified xsi:type="dcterms:W3CDTF">2025-06-19T09:53:49Z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8CA1AFF509A748CD81B353F9F2C35830_12</vt:lpwstr>
  </property>
</Properties>
</file>